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40" r:id="rId31"/>
    <p:sldId id="415" r:id="rId32"/>
    <p:sldId id="416" r:id="rId33"/>
    <p:sldId id="424" r:id="rId34"/>
    <p:sldId id="417" r:id="rId35"/>
    <p:sldId id="418" r:id="rId36"/>
    <p:sldId id="419" r:id="rId37"/>
    <p:sldId id="421" r:id="rId38"/>
    <p:sldId id="426" r:id="rId39"/>
    <p:sldId id="422" r:id="rId40"/>
    <p:sldId id="423" r:id="rId41"/>
    <p:sldId id="425" r:id="rId42"/>
    <p:sldId id="427" r:id="rId43"/>
    <p:sldId id="428" r:id="rId44"/>
    <p:sldId id="429" r:id="rId45"/>
    <p:sldId id="430" r:id="rId46"/>
    <p:sldId id="436" r:id="rId47"/>
    <p:sldId id="437" r:id="rId48"/>
    <p:sldId id="438" r:id="rId49"/>
    <p:sldId id="439" r:id="rId50"/>
    <p:sldId id="431" r:id="rId51"/>
    <p:sldId id="435" r:id="rId52"/>
    <p:sldId id="433" r:id="rId53"/>
    <p:sldId id="441" r:id="rId54"/>
    <p:sldId id="442" r:id="rId55"/>
    <p:sldId id="443" r:id="rId56"/>
    <p:sldId id="444" r:id="rId57"/>
    <p:sldId id="445" r:id="rId58"/>
    <p:sldId id="387" r:id="rId59"/>
    <p:sldId id="336" r:id="rId60"/>
    <p:sldId id="356" r:id="rId61"/>
    <p:sldId id="357" r:id="rId62"/>
    <p:sldId id="368" r:id="rId63"/>
    <p:sldId id="371" r:id="rId64"/>
    <p:sldId id="29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1" d="100"/>
          <a:sy n="111" d="100"/>
        </p:scale>
        <p:origin x="132" y="6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06/02/2018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06/02/2018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06/02/2018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523433" y="3832523"/>
            <a:ext cx="6096000" cy="2511638"/>
          </a:xfrm>
          <a:prstGeom prst="rect">
            <a:avLst/>
          </a:prstGeom>
        </p:spPr>
      </p:pic>
      <p:cxnSp>
        <p:nvCxnSpPr>
          <p:cNvPr id="6" name="Suora nuoliyhdysviiva 5">
            <a:extLst>
              <a:ext uri="{FF2B5EF4-FFF2-40B4-BE49-F238E27FC236}">
                <a16:creationId xmlns:a16="http://schemas.microsoft.com/office/drawing/2014/main" id="{DC817CED-8FAC-4DD0-962C-BDE7D1ED8A68}"/>
              </a:ext>
            </a:extLst>
          </p:cNvPr>
          <p:cNvCxnSpPr/>
          <p:nvPr/>
        </p:nvCxnSpPr>
        <p:spPr>
          <a:xfrm flipH="1">
            <a:off x="7056582" y="3537527"/>
            <a:ext cx="1034473" cy="116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iruutu 6">
            <a:extLst>
              <a:ext uri="{FF2B5EF4-FFF2-40B4-BE49-F238E27FC236}">
                <a16:creationId xmlns:a16="http://schemas.microsoft.com/office/drawing/2014/main" id="{49640E34-4D97-4595-BC24-7F6875E50AA3}"/>
              </a:ext>
            </a:extLst>
          </p:cNvPr>
          <p:cNvSpPr txBox="1"/>
          <p:nvPr/>
        </p:nvSpPr>
        <p:spPr>
          <a:xfrm>
            <a:off x="5392602" y="2881489"/>
            <a:ext cx="1406795" cy="369332"/>
          </a:xfrm>
          <a:prstGeom prst="rect">
            <a:avLst/>
          </a:prstGeom>
          <a:noFill/>
        </p:spPr>
        <p:txBody>
          <a:bodyPr wrap="none" rtlCol="0">
            <a:spAutoFit/>
          </a:bodyPr>
          <a:lstStyle/>
          <a:p>
            <a:r>
              <a:rPr lang="fi-FI" dirty="0" err="1"/>
              <a:t>Example</a:t>
            </a:r>
            <a:r>
              <a:rPr lang="fi-FI" dirty="0"/>
              <a:t>: </a:t>
            </a:r>
            <a:r>
              <a:rPr lang="fi-FI" dirty="0" err="1"/>
              <a:t>Car</a:t>
            </a:r>
            <a:endParaRPr lang="en-GB" dirty="0"/>
          </a:p>
        </p:txBody>
      </p:sp>
    </p:spTree>
    <p:extLst>
      <p:ext uri="{BB962C8B-B14F-4D97-AF65-F5344CB8AC3E}">
        <p14:creationId xmlns:p14="http://schemas.microsoft.com/office/powerpoint/2010/main" val="32988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7" name="Tekstiruutu 6">
            <a:extLst>
              <a:ext uri="{FF2B5EF4-FFF2-40B4-BE49-F238E27FC236}">
                <a16:creationId xmlns:a16="http://schemas.microsoft.com/office/drawing/2014/main" id="{49640E34-4D97-4595-BC24-7F6875E50AA3}"/>
              </a:ext>
            </a:extLst>
          </p:cNvPr>
          <p:cNvSpPr txBox="1"/>
          <p:nvPr/>
        </p:nvSpPr>
        <p:spPr>
          <a:xfrm>
            <a:off x="4996618" y="239889"/>
            <a:ext cx="3094437" cy="369332"/>
          </a:xfrm>
          <a:prstGeom prst="rect">
            <a:avLst/>
          </a:prstGeom>
          <a:noFill/>
        </p:spPr>
        <p:txBody>
          <a:bodyPr wrap="none" rtlCol="0">
            <a:spAutoFit/>
          </a:bodyPr>
          <a:lstStyle/>
          <a:p>
            <a:r>
              <a:rPr lang="fi-FI" dirty="0" err="1"/>
              <a:t>Example</a:t>
            </a:r>
            <a:r>
              <a:rPr lang="fi-FI" dirty="0"/>
              <a:t> 2: </a:t>
            </a:r>
            <a:r>
              <a:rPr lang="fi-FI" dirty="0" err="1"/>
              <a:t>Slow</a:t>
            </a:r>
            <a:r>
              <a:rPr lang="fi-FI" dirty="0"/>
              <a:t> </a:t>
            </a:r>
            <a:r>
              <a:rPr lang="fi-FI" dirty="0" err="1"/>
              <a:t>moving</a:t>
            </a:r>
            <a:r>
              <a:rPr lang="fi-FI" dirty="0"/>
              <a:t> </a:t>
            </a:r>
            <a:r>
              <a:rPr lang="fi-FI" dirty="0" err="1"/>
              <a:t>object</a:t>
            </a:r>
            <a:endParaRPr lang="en-GB" dirty="0"/>
          </a:p>
        </p:txBody>
      </p:sp>
      <p:pic>
        <p:nvPicPr>
          <p:cNvPr id="8" name="Kuva 7">
            <a:extLst>
              <a:ext uri="{FF2B5EF4-FFF2-40B4-BE49-F238E27FC236}">
                <a16:creationId xmlns:a16="http://schemas.microsoft.com/office/drawing/2014/main" id="{676CE566-6A23-4D44-84BD-B0FE3D574DC2}"/>
              </a:ext>
            </a:extLst>
          </p:cNvPr>
          <p:cNvPicPr>
            <a:picLocks noChangeAspect="1"/>
          </p:cNvPicPr>
          <p:nvPr/>
        </p:nvPicPr>
        <p:blipFill>
          <a:blip r:embed="rId2"/>
          <a:stretch>
            <a:fillRect/>
          </a:stretch>
        </p:blipFill>
        <p:spPr>
          <a:xfrm>
            <a:off x="5088981" y="979054"/>
            <a:ext cx="5578764" cy="2336107"/>
          </a:xfrm>
          <a:prstGeom prst="rect">
            <a:avLst/>
          </a:prstGeom>
        </p:spPr>
      </p:pic>
      <p:pic>
        <p:nvPicPr>
          <p:cNvPr id="9" name="Kuva 8">
            <a:extLst>
              <a:ext uri="{FF2B5EF4-FFF2-40B4-BE49-F238E27FC236}">
                <a16:creationId xmlns:a16="http://schemas.microsoft.com/office/drawing/2014/main" id="{4317A57A-18AB-4589-B65F-5D45D7C5DAE9}"/>
              </a:ext>
            </a:extLst>
          </p:cNvPr>
          <p:cNvPicPr>
            <a:picLocks noChangeAspect="1"/>
          </p:cNvPicPr>
          <p:nvPr/>
        </p:nvPicPr>
        <p:blipFill>
          <a:blip r:embed="rId3"/>
          <a:stretch>
            <a:fillRect/>
          </a:stretch>
        </p:blipFill>
        <p:spPr>
          <a:xfrm>
            <a:off x="5088981" y="3672149"/>
            <a:ext cx="3743236" cy="2779369"/>
          </a:xfrm>
          <a:prstGeom prst="rect">
            <a:avLst/>
          </a:prstGeom>
        </p:spPr>
      </p:pic>
    </p:spTree>
    <p:extLst>
      <p:ext uri="{BB962C8B-B14F-4D97-AF65-F5344CB8AC3E}">
        <p14:creationId xmlns:p14="http://schemas.microsoft.com/office/powerpoint/2010/main" val="7020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51E2EB1-8B6F-4C55-A3EA-325B62A6677B}"/>
              </a:ext>
            </a:extLst>
          </p:cNvPr>
          <p:cNvPicPr>
            <a:picLocks noChangeAspect="1"/>
          </p:cNvPicPr>
          <p:nvPr/>
        </p:nvPicPr>
        <p:blipFill>
          <a:blip r:embed="rId2"/>
          <a:stretch>
            <a:fillRect/>
          </a:stretch>
        </p:blipFill>
        <p:spPr>
          <a:xfrm>
            <a:off x="6096000" y="321177"/>
            <a:ext cx="4075289" cy="6002042"/>
          </a:xfrm>
          <a:prstGeom prst="rect">
            <a:avLst/>
          </a:prstGeom>
        </p:spPr>
      </p:pic>
      <p:cxnSp>
        <p:nvCxnSpPr>
          <p:cNvPr id="4" name="Suora nuoliyhdysviiva 3">
            <a:extLst>
              <a:ext uri="{FF2B5EF4-FFF2-40B4-BE49-F238E27FC236}">
                <a16:creationId xmlns:a16="http://schemas.microsoft.com/office/drawing/2014/main" id="{8A3DF51D-C920-48F2-BE92-16E9A5FE9397}"/>
              </a:ext>
            </a:extLst>
          </p:cNvPr>
          <p:cNvCxnSpPr/>
          <p:nvPr/>
        </p:nvCxnSpPr>
        <p:spPr>
          <a:xfrm flipH="1">
            <a:off x="7450667" y="3910267"/>
            <a:ext cx="3036711" cy="34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iruutu 5">
            <a:extLst>
              <a:ext uri="{FF2B5EF4-FFF2-40B4-BE49-F238E27FC236}">
                <a16:creationId xmlns:a16="http://schemas.microsoft.com/office/drawing/2014/main" id="{BA44512D-C40B-4F1C-A121-54328B2F5453}"/>
              </a:ext>
            </a:extLst>
          </p:cNvPr>
          <p:cNvSpPr txBox="1"/>
          <p:nvPr/>
        </p:nvSpPr>
        <p:spPr>
          <a:xfrm>
            <a:off x="10487378" y="4048162"/>
            <a:ext cx="1042273" cy="415498"/>
          </a:xfrm>
          <a:prstGeom prst="rect">
            <a:avLst/>
          </a:prstGeom>
          <a:noFill/>
        </p:spPr>
        <p:txBody>
          <a:bodyPr wrap="none" rtlCol="0">
            <a:spAutoFit/>
          </a:bodyPr>
          <a:lstStyle/>
          <a:p>
            <a:r>
              <a:rPr lang="fi-FI" sz="1050" dirty="0" err="1"/>
              <a:t>Takes</a:t>
            </a:r>
            <a:r>
              <a:rPr lang="fi-FI" sz="1050" dirty="0"/>
              <a:t> long </a:t>
            </a:r>
            <a:r>
              <a:rPr lang="fi-FI" sz="1050" dirty="0" err="1"/>
              <a:t>time</a:t>
            </a:r>
            <a:br>
              <a:rPr lang="fi-FI" sz="1050" dirty="0"/>
            </a:br>
            <a:r>
              <a:rPr lang="fi-FI" sz="1050" dirty="0"/>
              <a:t>to </a:t>
            </a:r>
            <a:r>
              <a:rPr lang="fi-FI" sz="1050" dirty="0" err="1"/>
              <a:t>settle</a:t>
            </a:r>
            <a:endParaRPr lang="en-GB" sz="1050" dirty="0"/>
          </a:p>
        </p:txBody>
      </p:sp>
    </p:spTree>
    <p:extLst>
      <p:ext uri="{BB962C8B-B14F-4D97-AF65-F5344CB8AC3E}">
        <p14:creationId xmlns:p14="http://schemas.microsoft.com/office/powerpoint/2010/main" val="3669950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34E95ED8-9FE5-4AAB-A481-970C53AA749E}"/>
              </a:ext>
            </a:extLst>
          </p:cNvPr>
          <p:cNvPicPr>
            <a:picLocks noChangeAspect="1"/>
          </p:cNvPicPr>
          <p:nvPr/>
        </p:nvPicPr>
        <p:blipFill>
          <a:blip r:embed="rId2"/>
          <a:stretch>
            <a:fillRect/>
          </a:stretch>
        </p:blipFill>
        <p:spPr>
          <a:xfrm>
            <a:off x="5751869" y="307614"/>
            <a:ext cx="4332307" cy="6193115"/>
          </a:xfrm>
          <a:prstGeom prst="rect">
            <a:avLst/>
          </a:prstGeom>
        </p:spPr>
      </p:pic>
    </p:spTree>
    <p:extLst>
      <p:ext uri="{BB962C8B-B14F-4D97-AF65-F5344CB8AC3E}">
        <p14:creationId xmlns:p14="http://schemas.microsoft.com/office/powerpoint/2010/main" val="2714333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EAB36C9-D057-4E65-9236-EDDCCABA177D}"/>
              </a:ext>
            </a:extLst>
          </p:cNvPr>
          <p:cNvPicPr>
            <a:picLocks noChangeAspect="1"/>
          </p:cNvPicPr>
          <p:nvPr/>
        </p:nvPicPr>
        <p:blipFill>
          <a:blip r:embed="rId2"/>
          <a:stretch>
            <a:fillRect/>
          </a:stretch>
        </p:blipFill>
        <p:spPr>
          <a:xfrm>
            <a:off x="6073422" y="186372"/>
            <a:ext cx="4314567" cy="6314357"/>
          </a:xfrm>
          <a:prstGeom prst="rect">
            <a:avLst/>
          </a:prstGeom>
        </p:spPr>
      </p:pic>
    </p:spTree>
    <p:extLst>
      <p:ext uri="{BB962C8B-B14F-4D97-AF65-F5344CB8AC3E}">
        <p14:creationId xmlns:p14="http://schemas.microsoft.com/office/powerpoint/2010/main" val="292282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Probabilistic Model for Body</a:t>
            </a:r>
          </a:p>
        </p:txBody>
      </p:sp>
      <p:sp>
        <p:nvSpPr>
          <p:cNvPr id="4" name="Tekstiruutu 3">
            <a:extLst>
              <a:ext uri="{FF2B5EF4-FFF2-40B4-BE49-F238E27FC236}">
                <a16:creationId xmlns:a16="http://schemas.microsoft.com/office/drawing/2014/main" id="{979F776F-983C-414C-9C1B-D66065A1E65F}"/>
              </a:ext>
            </a:extLst>
          </p:cNvPr>
          <p:cNvSpPr txBox="1"/>
          <p:nvPr/>
        </p:nvSpPr>
        <p:spPr>
          <a:xfrm>
            <a:off x="5051090" y="510093"/>
            <a:ext cx="4318683" cy="1323439"/>
          </a:xfrm>
          <a:prstGeom prst="rect">
            <a:avLst/>
          </a:prstGeom>
          <a:noFill/>
        </p:spPr>
        <p:txBody>
          <a:bodyPr wrap="none" rtlCol="0">
            <a:spAutoFit/>
          </a:bodyPr>
          <a:lstStyle/>
          <a:p>
            <a:r>
              <a:rPr lang="fi-FI" sz="1600" dirty="0"/>
              <a:t>Some </a:t>
            </a:r>
            <a:r>
              <a:rPr lang="fi-FI" sz="1600" dirty="0" err="1"/>
              <a:t>form</a:t>
            </a:r>
            <a:r>
              <a:rPr lang="fi-FI" sz="1600" dirty="0"/>
              <a:t> of </a:t>
            </a:r>
            <a:r>
              <a:rPr lang="fi-FI" sz="1600" dirty="0" err="1"/>
              <a:t>spatial</a:t>
            </a:r>
            <a:r>
              <a:rPr lang="fi-FI" sz="1600" dirty="0"/>
              <a:t> </a:t>
            </a:r>
            <a:r>
              <a:rPr lang="fi-FI" sz="1600" dirty="0" err="1"/>
              <a:t>simplification</a:t>
            </a:r>
            <a:r>
              <a:rPr lang="fi-FI" sz="1600" dirty="0"/>
              <a:t> is </a:t>
            </a:r>
            <a:r>
              <a:rPr lang="fi-FI" sz="1600" dirty="0" err="1"/>
              <a:t>needed</a:t>
            </a:r>
            <a:r>
              <a:rPr lang="fi-FI" sz="1600" dirty="0"/>
              <a:t>, </a:t>
            </a:r>
            <a:r>
              <a:rPr lang="fi-FI" sz="1600" dirty="0" err="1"/>
              <a:t>like</a:t>
            </a:r>
            <a:endParaRPr lang="fi-FI" sz="1600" dirty="0"/>
          </a:p>
          <a:p>
            <a:pPr marL="285750" indent="-285750">
              <a:buFont typeface="Arial" panose="020B0604020202020204" pitchFamily="34" charset="0"/>
              <a:buChar char="•"/>
            </a:pPr>
            <a:r>
              <a:rPr lang="fi-FI" sz="1600" dirty="0" err="1"/>
              <a:t>cube</a:t>
            </a:r>
            <a:endParaRPr lang="fi-FI" sz="1600" dirty="0"/>
          </a:p>
          <a:p>
            <a:pPr marL="285750" indent="-285750">
              <a:buFont typeface="Arial" panose="020B0604020202020204" pitchFamily="34" charset="0"/>
              <a:buChar char="•"/>
            </a:pPr>
            <a:r>
              <a:rPr lang="fi-FI" sz="1600" dirty="0" err="1"/>
              <a:t>rectangular</a:t>
            </a:r>
            <a:r>
              <a:rPr lang="fi-FI" sz="1600" dirty="0"/>
              <a:t> </a:t>
            </a:r>
            <a:r>
              <a:rPr lang="fi-FI" sz="1600" dirty="0" err="1"/>
              <a:t>prism</a:t>
            </a:r>
            <a:endParaRPr lang="fi-FI" sz="1600" dirty="0"/>
          </a:p>
          <a:p>
            <a:pPr marL="285750" indent="-285750">
              <a:buFont typeface="Arial" panose="020B0604020202020204" pitchFamily="34" charset="0"/>
              <a:buChar char="•"/>
            </a:pPr>
            <a:r>
              <a:rPr lang="fi-FI" sz="1600" dirty="0" err="1"/>
              <a:t>cylinder</a:t>
            </a:r>
            <a:endParaRPr lang="fi-FI" sz="1600" dirty="0"/>
          </a:p>
          <a:p>
            <a:pPr marL="285750" indent="-285750">
              <a:buFont typeface="Arial" panose="020B0604020202020204" pitchFamily="34" charset="0"/>
              <a:buChar char="•"/>
            </a:pPr>
            <a:r>
              <a:rPr lang="fi-FI" sz="1600" dirty="0" err="1">
                <a:solidFill>
                  <a:schemeClr val="accent6">
                    <a:lumMod val="75000"/>
                  </a:schemeClr>
                </a:solidFill>
              </a:rPr>
              <a:t>sphere</a:t>
            </a:r>
            <a:r>
              <a:rPr lang="fi-FI" sz="1600" dirty="0"/>
              <a:t> (</a:t>
            </a:r>
            <a:r>
              <a:rPr lang="fi-FI" sz="1600" dirty="0" err="1"/>
              <a:t>probably</a:t>
            </a:r>
            <a:r>
              <a:rPr lang="fi-FI" sz="1600" dirty="0"/>
              <a:t> </a:t>
            </a:r>
            <a:r>
              <a:rPr lang="fi-FI" sz="1600" dirty="0" err="1"/>
              <a:t>the</a:t>
            </a:r>
            <a:r>
              <a:rPr lang="fi-FI" sz="1600" dirty="0"/>
              <a:t> </a:t>
            </a:r>
            <a:r>
              <a:rPr lang="fi-FI" sz="1600" dirty="0" err="1"/>
              <a:t>easiest</a:t>
            </a:r>
            <a:r>
              <a:rPr lang="fi-FI" sz="1600" dirty="0"/>
              <a:t> </a:t>
            </a:r>
            <a:r>
              <a:rPr lang="fi-FI" sz="1600" dirty="0" err="1"/>
              <a:t>math</a:t>
            </a:r>
            <a:r>
              <a:rPr lang="fi-FI" sz="1600" dirty="0"/>
              <a:t>)</a:t>
            </a:r>
            <a:endParaRPr lang="en-GB" sz="1600" dirty="0"/>
          </a:p>
        </p:txBody>
      </p:sp>
      <p:pic>
        <p:nvPicPr>
          <p:cNvPr id="1026" name="Picture 2" descr="Image result for man in bubble">
            <a:extLst>
              <a:ext uri="{FF2B5EF4-FFF2-40B4-BE49-F238E27FC236}">
                <a16:creationId xmlns:a16="http://schemas.microsoft.com/office/drawing/2014/main" id="{809A4049-B529-476B-AFE5-724B06C82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515" y="1050022"/>
            <a:ext cx="1646631" cy="162496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i 5">
            <a:extLst>
              <a:ext uri="{FF2B5EF4-FFF2-40B4-BE49-F238E27FC236}">
                <a16:creationId xmlns:a16="http://schemas.microsoft.com/office/drawing/2014/main" id="{B36BB73E-D6AF-4362-8852-71763ED795E2}"/>
              </a:ext>
            </a:extLst>
          </p:cNvPr>
          <p:cNvSpPr/>
          <p:nvPr/>
        </p:nvSpPr>
        <p:spPr>
          <a:xfrm>
            <a:off x="7076384" y="3026180"/>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uora nuoliyhdysviiva 16">
            <a:extLst>
              <a:ext uri="{FF2B5EF4-FFF2-40B4-BE49-F238E27FC236}">
                <a16:creationId xmlns:a16="http://schemas.microsoft.com/office/drawing/2014/main" id="{1F0657C6-8B71-4C5E-9FDA-9E1ABBB60473}"/>
              </a:ext>
            </a:extLst>
          </p:cNvPr>
          <p:cNvCxnSpPr/>
          <p:nvPr/>
        </p:nvCxnSpPr>
        <p:spPr>
          <a:xfrm flipV="1">
            <a:off x="5978456" y="4626747"/>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27E8721B-BF14-454A-ADD4-AC3BD0EE48AC}"/>
              </a:ext>
            </a:extLst>
          </p:cNvPr>
          <p:cNvCxnSpPr/>
          <p:nvPr/>
        </p:nvCxnSpPr>
        <p:spPr>
          <a:xfrm>
            <a:off x="5985130" y="5622628"/>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D545824E-3CA2-4178-8A4D-FAE4EA03A9A8}"/>
              </a:ext>
            </a:extLst>
          </p:cNvPr>
          <p:cNvCxnSpPr/>
          <p:nvPr/>
        </p:nvCxnSpPr>
        <p:spPr>
          <a:xfrm flipH="1">
            <a:off x="5491221" y="5622628"/>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kstiruutu 32">
            <a:extLst>
              <a:ext uri="{FF2B5EF4-FFF2-40B4-BE49-F238E27FC236}">
                <a16:creationId xmlns:a16="http://schemas.microsoft.com/office/drawing/2014/main" id="{5584B17A-476E-4AFC-8306-99E4669BD57C}"/>
              </a:ext>
            </a:extLst>
          </p:cNvPr>
          <p:cNvSpPr txBox="1"/>
          <p:nvPr/>
        </p:nvSpPr>
        <p:spPr>
          <a:xfrm>
            <a:off x="7090046" y="5649346"/>
            <a:ext cx="240772" cy="246221"/>
          </a:xfrm>
          <a:prstGeom prst="rect">
            <a:avLst/>
          </a:prstGeom>
          <a:noFill/>
        </p:spPr>
        <p:txBody>
          <a:bodyPr wrap="none" rtlCol="0">
            <a:spAutoFit/>
          </a:bodyPr>
          <a:lstStyle/>
          <a:p>
            <a:r>
              <a:rPr lang="fi-FI" sz="1000" dirty="0"/>
              <a:t>x</a:t>
            </a:r>
            <a:endParaRPr lang="en-GB" sz="1000" dirty="0"/>
          </a:p>
        </p:txBody>
      </p:sp>
      <p:sp>
        <p:nvSpPr>
          <p:cNvPr id="34" name="Tekstiruutu 33">
            <a:extLst>
              <a:ext uri="{FF2B5EF4-FFF2-40B4-BE49-F238E27FC236}">
                <a16:creationId xmlns:a16="http://schemas.microsoft.com/office/drawing/2014/main" id="{B766858B-8513-416A-9173-AF5407A22370}"/>
              </a:ext>
            </a:extLst>
          </p:cNvPr>
          <p:cNvSpPr txBox="1"/>
          <p:nvPr/>
        </p:nvSpPr>
        <p:spPr>
          <a:xfrm>
            <a:off x="5494066" y="5941567"/>
            <a:ext cx="235962" cy="246221"/>
          </a:xfrm>
          <a:prstGeom prst="rect">
            <a:avLst/>
          </a:prstGeom>
          <a:noFill/>
        </p:spPr>
        <p:txBody>
          <a:bodyPr wrap="none" rtlCol="0">
            <a:spAutoFit/>
          </a:bodyPr>
          <a:lstStyle/>
          <a:p>
            <a:r>
              <a:rPr lang="fi-FI" sz="1000" dirty="0"/>
              <a:t>z</a:t>
            </a:r>
            <a:endParaRPr lang="en-GB" sz="1000" dirty="0"/>
          </a:p>
        </p:txBody>
      </p:sp>
      <p:sp>
        <p:nvSpPr>
          <p:cNvPr id="38" name="Tekstiruutu 37">
            <a:extLst>
              <a:ext uri="{FF2B5EF4-FFF2-40B4-BE49-F238E27FC236}">
                <a16:creationId xmlns:a16="http://schemas.microsoft.com/office/drawing/2014/main" id="{EA36DC43-CBFB-4BC0-A049-CC7DA2929001}"/>
              </a:ext>
            </a:extLst>
          </p:cNvPr>
          <p:cNvSpPr txBox="1"/>
          <p:nvPr/>
        </p:nvSpPr>
        <p:spPr>
          <a:xfrm>
            <a:off x="5724022" y="4533306"/>
            <a:ext cx="242374" cy="246221"/>
          </a:xfrm>
          <a:prstGeom prst="rect">
            <a:avLst/>
          </a:prstGeom>
          <a:noFill/>
        </p:spPr>
        <p:txBody>
          <a:bodyPr wrap="none" rtlCol="0">
            <a:spAutoFit/>
          </a:bodyPr>
          <a:lstStyle/>
          <a:p>
            <a:r>
              <a:rPr lang="fi-FI" sz="1000" dirty="0"/>
              <a:t>y</a:t>
            </a:r>
            <a:endParaRPr lang="en-GB" sz="1000" dirty="0"/>
          </a:p>
        </p:txBody>
      </p:sp>
      <p:sp>
        <p:nvSpPr>
          <p:cNvPr id="8" name="Ellipsi 7">
            <a:extLst>
              <a:ext uri="{FF2B5EF4-FFF2-40B4-BE49-F238E27FC236}">
                <a16:creationId xmlns:a16="http://schemas.microsoft.com/office/drawing/2014/main" id="{D7290262-5DA5-4746-B461-E5621F1C2912}"/>
              </a:ext>
            </a:extLst>
          </p:cNvPr>
          <p:cNvSpPr/>
          <p:nvPr/>
        </p:nvSpPr>
        <p:spPr>
          <a:xfrm>
            <a:off x="7834499" y="3785337"/>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uora yhdysviiva 9">
            <a:extLst>
              <a:ext uri="{FF2B5EF4-FFF2-40B4-BE49-F238E27FC236}">
                <a16:creationId xmlns:a16="http://schemas.microsoft.com/office/drawing/2014/main" id="{AB51C488-ECD7-42FE-BF1B-9B0BEEB2EE6C}"/>
              </a:ext>
            </a:extLst>
          </p:cNvPr>
          <p:cNvCxnSpPr>
            <a:cxnSpLocks/>
            <a:endCxn id="8" idx="3"/>
          </p:cNvCxnSpPr>
          <p:nvPr/>
        </p:nvCxnSpPr>
        <p:spPr>
          <a:xfrm flipV="1">
            <a:off x="5985130" y="3872883"/>
            <a:ext cx="1864390" cy="17497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15B0463E-1F73-4ED9-A3A1-AE95CF0569F0}"/>
              </a:ext>
            </a:extLst>
          </p:cNvPr>
          <p:cNvCxnSpPr>
            <a:cxnSpLocks/>
            <a:stCxn id="8" idx="5"/>
          </p:cNvCxnSpPr>
          <p:nvPr/>
        </p:nvCxnSpPr>
        <p:spPr>
          <a:xfrm>
            <a:off x="7922045" y="3872883"/>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kstiruutu 44">
            <a:extLst>
              <a:ext uri="{FF2B5EF4-FFF2-40B4-BE49-F238E27FC236}">
                <a16:creationId xmlns:a16="http://schemas.microsoft.com/office/drawing/2014/main" id="{943957EC-E7FA-49E0-8A4E-A80719A61569}"/>
              </a:ext>
            </a:extLst>
          </p:cNvPr>
          <p:cNvSpPr txBox="1"/>
          <p:nvPr/>
        </p:nvSpPr>
        <p:spPr>
          <a:xfrm>
            <a:off x="8099423" y="3770182"/>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mc:AlternateContent xmlns:mc="http://schemas.openxmlformats.org/markup-compatibility/2006">
        <mc:Choice xmlns:a14="http://schemas.microsoft.com/office/drawing/2010/main" Requires="a14">
          <p:sp>
            <p:nvSpPr>
              <p:cNvPr id="42" name="Tekstiruutu 41">
                <a:extLst>
                  <a:ext uri="{FF2B5EF4-FFF2-40B4-BE49-F238E27FC236}">
                    <a16:creationId xmlns:a16="http://schemas.microsoft.com/office/drawing/2014/main" id="{9F52D4DC-4347-4171-8779-7B5AE53D8F64}"/>
                  </a:ext>
                </a:extLst>
              </p:cNvPr>
              <p:cNvSpPr txBox="1"/>
              <p:nvPr/>
            </p:nvSpPr>
            <p:spPr>
              <a:xfrm>
                <a:off x="8940774" y="3872883"/>
                <a:ext cx="15359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𝑠</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𝑠</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𝑠</m:t>
                      </m:r>
                      <m:r>
                        <a:rPr lang="fi-FI" sz="1400" b="0" i="1" smtClean="0">
                          <a:latin typeface="Cambria Math" panose="02040503050406030204" pitchFamily="18" charset="0"/>
                        </a:rPr>
                        <m:t>, </m:t>
                      </m:r>
                      <m:r>
                        <a:rPr lang="fi-FI" sz="1400" b="0" i="1" smtClean="0">
                          <a:latin typeface="Cambria Math" panose="02040503050406030204" pitchFamily="18" charset="0"/>
                        </a:rPr>
                        <m:t>𝑉𝑠</m:t>
                      </m:r>
                      <m:r>
                        <a:rPr lang="fi-FI" sz="1400" b="0" i="1" smtClean="0">
                          <a:latin typeface="Cambria Math" panose="02040503050406030204" pitchFamily="18" charset="0"/>
                        </a:rPr>
                        <m:t>)</m:t>
                      </m:r>
                    </m:oMath>
                  </m:oMathPara>
                </a14:m>
                <a:endParaRPr lang="en-GB" sz="1400" dirty="0"/>
              </a:p>
            </p:txBody>
          </p:sp>
        </mc:Choice>
        <mc:Fallback>
          <p:sp>
            <p:nvSpPr>
              <p:cNvPr id="42" name="Tekstiruutu 41">
                <a:extLst>
                  <a:ext uri="{FF2B5EF4-FFF2-40B4-BE49-F238E27FC236}">
                    <a16:creationId xmlns:a16="http://schemas.microsoft.com/office/drawing/2014/main" id="{9F52D4DC-4347-4171-8779-7B5AE53D8F64}"/>
                  </a:ext>
                </a:extLst>
              </p:cNvPr>
              <p:cNvSpPr txBox="1">
                <a:spLocks noRot="1" noChangeAspect="1" noMove="1" noResize="1" noEditPoints="1" noAdjustHandles="1" noChangeArrowheads="1" noChangeShapeType="1" noTextEdit="1"/>
              </p:cNvSpPr>
              <p:nvPr/>
            </p:nvSpPr>
            <p:spPr>
              <a:xfrm>
                <a:off x="8940774" y="3872883"/>
                <a:ext cx="1535998" cy="215444"/>
              </a:xfrm>
              <a:prstGeom prst="rect">
                <a:avLst/>
              </a:prstGeom>
              <a:blipFill>
                <a:blip r:embed="rId3"/>
                <a:stretch>
                  <a:fillRect l="-397" r="-1587" b="-30556"/>
                </a:stretch>
              </a:blipFill>
            </p:spPr>
            <p:txBody>
              <a:bodyPr/>
              <a:lstStyle/>
              <a:p>
                <a:r>
                  <a:rPr lang="en-GB">
                    <a:noFill/>
                  </a:rPr>
                  <a:t> </a:t>
                </a:r>
              </a:p>
            </p:txBody>
          </p:sp>
        </mc:Fallback>
      </mc:AlternateContent>
      <p:cxnSp>
        <p:nvCxnSpPr>
          <p:cNvPr id="44" name="Suora nuoliyhdysviiva 43">
            <a:extLst>
              <a:ext uri="{FF2B5EF4-FFF2-40B4-BE49-F238E27FC236}">
                <a16:creationId xmlns:a16="http://schemas.microsoft.com/office/drawing/2014/main" id="{4B8FA6D4-D875-4828-9010-15AA83DD9AB6}"/>
              </a:ext>
            </a:extLst>
          </p:cNvPr>
          <p:cNvCxnSpPr>
            <a:cxnSpLocks/>
          </p:cNvCxnSpPr>
          <p:nvPr/>
        </p:nvCxnSpPr>
        <p:spPr>
          <a:xfrm flipH="1">
            <a:off x="10126980" y="3410953"/>
            <a:ext cx="525780" cy="42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kstiruutu 46">
            <a:extLst>
              <a:ext uri="{FF2B5EF4-FFF2-40B4-BE49-F238E27FC236}">
                <a16:creationId xmlns:a16="http://schemas.microsoft.com/office/drawing/2014/main" id="{EE096274-4D1A-4A86-8091-9EB6B89A3837}"/>
              </a:ext>
            </a:extLst>
          </p:cNvPr>
          <p:cNvSpPr txBox="1"/>
          <p:nvPr/>
        </p:nvSpPr>
        <p:spPr>
          <a:xfrm>
            <a:off x="10037614" y="3152001"/>
            <a:ext cx="1555747" cy="276999"/>
          </a:xfrm>
          <a:prstGeom prst="rect">
            <a:avLst/>
          </a:prstGeom>
          <a:noFill/>
        </p:spPr>
        <p:txBody>
          <a:bodyPr wrap="none" rtlCol="0">
            <a:spAutoFit/>
          </a:bodyPr>
          <a:lstStyle/>
          <a:p>
            <a:r>
              <a:rPr lang="fi-FI" sz="1200" dirty="0" err="1"/>
              <a:t>From</a:t>
            </a:r>
            <a:r>
              <a:rPr lang="fi-FI" sz="1200" dirty="0"/>
              <a:t> </a:t>
            </a:r>
            <a:r>
              <a:rPr lang="fi-FI" sz="1200" dirty="0" err="1"/>
              <a:t>state</a:t>
            </a:r>
            <a:r>
              <a:rPr lang="fi-FI" sz="1200" dirty="0"/>
              <a:t> </a:t>
            </a:r>
            <a:r>
              <a:rPr lang="fi-FI" sz="1200" dirty="0" err="1"/>
              <a:t>estimation</a:t>
            </a:r>
            <a:endParaRPr lang="en-GB" sz="1200" dirty="0"/>
          </a:p>
        </p:txBody>
      </p:sp>
      <mc:AlternateContent xmlns:mc="http://schemas.openxmlformats.org/markup-compatibility/2006">
        <mc:Choice xmlns:a14="http://schemas.microsoft.com/office/drawing/2010/main" Requires="a14">
          <p:sp>
            <p:nvSpPr>
              <p:cNvPr id="51" name="Tekstiruutu 50">
                <a:extLst>
                  <a:ext uri="{FF2B5EF4-FFF2-40B4-BE49-F238E27FC236}">
                    <a16:creationId xmlns:a16="http://schemas.microsoft.com/office/drawing/2014/main" id="{DFC098B4-CC99-47D1-8B1B-405D6C34E335}"/>
                  </a:ext>
                </a:extLst>
              </p:cNvPr>
              <p:cNvSpPr txBox="1"/>
              <p:nvPr/>
            </p:nvSpPr>
            <p:spPr>
              <a:xfrm>
                <a:off x="8940774" y="4276406"/>
                <a:ext cx="183056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𝑟</m:t>
                          </m:r>
                          <m:r>
                            <a:rPr lang="fi-FI" sz="1400" b="0" i="1" baseline="-25000" smtClean="0">
                              <a:latin typeface="Cambria Math" panose="02040503050406030204" pitchFamily="18" charset="0"/>
                            </a:rPr>
                            <m:t>𝑐</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𝑟𝑐</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 </m:t>
                      </m:r>
                      <m:r>
                        <a:rPr lang="fi-FI" sz="1400" b="0" i="1" smtClean="0">
                          <a:latin typeface="Cambria Math" panose="02040503050406030204" pitchFamily="18" charset="0"/>
                        </a:rPr>
                        <m:t>𝑉𝑟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m:t>
                      </m:r>
                    </m:oMath>
                  </m:oMathPara>
                </a14:m>
                <a:endParaRPr lang="en-GB" sz="1400" dirty="0"/>
              </a:p>
            </p:txBody>
          </p:sp>
        </mc:Choice>
        <mc:Fallback>
          <p:sp>
            <p:nvSpPr>
              <p:cNvPr id="51" name="Tekstiruutu 50">
                <a:extLst>
                  <a:ext uri="{FF2B5EF4-FFF2-40B4-BE49-F238E27FC236}">
                    <a16:creationId xmlns:a16="http://schemas.microsoft.com/office/drawing/2014/main" id="{DFC098B4-CC99-47D1-8B1B-405D6C34E335}"/>
                  </a:ext>
                </a:extLst>
              </p:cNvPr>
              <p:cNvSpPr txBox="1">
                <a:spLocks noRot="1" noChangeAspect="1" noMove="1" noResize="1" noEditPoints="1" noAdjustHandles="1" noChangeArrowheads="1" noChangeShapeType="1" noTextEdit="1"/>
              </p:cNvSpPr>
              <p:nvPr/>
            </p:nvSpPr>
            <p:spPr>
              <a:xfrm>
                <a:off x="8940774" y="4276406"/>
                <a:ext cx="1830565" cy="215444"/>
              </a:xfrm>
              <a:prstGeom prst="rect">
                <a:avLst/>
              </a:prstGeom>
              <a:blipFill>
                <a:blip r:embed="rId4"/>
                <a:stretch>
                  <a:fillRect l="-1000" r="-2000" b="-31429"/>
                </a:stretch>
              </a:blipFill>
            </p:spPr>
            <p:txBody>
              <a:bodyPr/>
              <a:lstStyle/>
              <a:p>
                <a:r>
                  <a:rPr lang="en-GB">
                    <a:noFill/>
                  </a:rPr>
                  <a:t> </a:t>
                </a:r>
              </a:p>
            </p:txBody>
          </p:sp>
        </mc:Fallback>
      </mc:AlternateContent>
      <p:sp>
        <p:nvSpPr>
          <p:cNvPr id="52" name="Tekstiruutu 51">
            <a:extLst>
              <a:ext uri="{FF2B5EF4-FFF2-40B4-BE49-F238E27FC236}">
                <a16:creationId xmlns:a16="http://schemas.microsoft.com/office/drawing/2014/main" id="{950E1380-5226-4A1B-9815-8E8933A2D46D}"/>
              </a:ext>
            </a:extLst>
          </p:cNvPr>
          <p:cNvSpPr txBox="1"/>
          <p:nvPr/>
        </p:nvSpPr>
        <p:spPr>
          <a:xfrm>
            <a:off x="10243354" y="4777095"/>
            <a:ext cx="1519968" cy="276999"/>
          </a:xfrm>
          <a:prstGeom prst="rect">
            <a:avLst/>
          </a:prstGeom>
          <a:noFill/>
        </p:spPr>
        <p:txBody>
          <a:bodyPr wrap="none" rtlCol="0">
            <a:spAutoFit/>
          </a:bodyPr>
          <a:lstStyle/>
          <a:p>
            <a:r>
              <a:rPr lang="fi-FI" sz="1200" dirty="0"/>
              <a:t>Class </a:t>
            </a:r>
            <a:r>
              <a:rPr lang="fi-FI" sz="1200" dirty="0" err="1"/>
              <a:t>specific</a:t>
            </a:r>
            <a:r>
              <a:rPr lang="fi-FI" sz="1200" dirty="0"/>
              <a:t>, a priori</a:t>
            </a:r>
            <a:endParaRPr lang="en-GB" sz="1200" dirty="0"/>
          </a:p>
        </p:txBody>
      </p:sp>
      <p:cxnSp>
        <p:nvCxnSpPr>
          <p:cNvPr id="53" name="Suora nuoliyhdysviiva 52">
            <a:extLst>
              <a:ext uri="{FF2B5EF4-FFF2-40B4-BE49-F238E27FC236}">
                <a16:creationId xmlns:a16="http://schemas.microsoft.com/office/drawing/2014/main" id="{F6ECAB82-9BE0-4138-AEDD-83657149ACD2}"/>
              </a:ext>
            </a:extLst>
          </p:cNvPr>
          <p:cNvCxnSpPr>
            <a:cxnSpLocks/>
            <a:stCxn id="52" idx="0"/>
          </p:cNvCxnSpPr>
          <p:nvPr/>
        </p:nvCxnSpPr>
        <p:spPr>
          <a:xfrm flipH="1" flipV="1">
            <a:off x="10355830" y="4561163"/>
            <a:ext cx="647508" cy="215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A3931A30-BF89-4FBF-BACE-215CBCA343E9}"/>
              </a:ext>
            </a:extLst>
          </p:cNvPr>
          <p:cNvCxnSpPr>
            <a:cxnSpLocks/>
            <a:stCxn id="8" idx="0"/>
          </p:cNvCxnSpPr>
          <p:nvPr/>
        </p:nvCxnSpPr>
        <p:spPr>
          <a:xfrm flipH="1" flipV="1">
            <a:off x="7834499" y="3410955"/>
            <a:ext cx="51284" cy="3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03510C1D-8E10-4647-9F7F-AF3BDE88FCDF}"/>
              </a:ext>
            </a:extLst>
          </p:cNvPr>
          <p:cNvSpPr txBox="1"/>
          <p:nvPr/>
        </p:nvSpPr>
        <p:spPr>
          <a:xfrm>
            <a:off x="7667026" y="3646838"/>
            <a:ext cx="245580" cy="276999"/>
          </a:xfrm>
          <a:prstGeom prst="rect">
            <a:avLst/>
          </a:prstGeom>
          <a:noFill/>
        </p:spPr>
        <p:txBody>
          <a:bodyPr wrap="none" rtlCol="0">
            <a:spAutoFit/>
          </a:bodyPr>
          <a:lstStyle/>
          <a:p>
            <a:r>
              <a:rPr lang="fi-FI" sz="1200" dirty="0"/>
              <a:t>s</a:t>
            </a:r>
            <a:endParaRPr lang="en-GB" sz="1200" baseline="-25000" dirty="0"/>
          </a:p>
        </p:txBody>
      </p:sp>
      <p:pic>
        <p:nvPicPr>
          <p:cNvPr id="16" name="Kuva 15">
            <a:extLst>
              <a:ext uri="{FF2B5EF4-FFF2-40B4-BE49-F238E27FC236}">
                <a16:creationId xmlns:a16="http://schemas.microsoft.com/office/drawing/2014/main" id="{CBFF1A98-E2E6-4638-B887-403B65364EE5}"/>
              </a:ext>
            </a:extLst>
          </p:cNvPr>
          <p:cNvPicPr>
            <a:picLocks noChangeAspect="1"/>
          </p:cNvPicPr>
          <p:nvPr/>
        </p:nvPicPr>
        <p:blipFill>
          <a:blip r:embed="rId5"/>
          <a:stretch>
            <a:fillRect/>
          </a:stretch>
        </p:blipFill>
        <p:spPr>
          <a:xfrm>
            <a:off x="8109163" y="4791183"/>
            <a:ext cx="615315" cy="895004"/>
          </a:xfrm>
          <a:prstGeom prst="rect">
            <a:avLst/>
          </a:prstGeom>
        </p:spPr>
      </p:pic>
    </p:spTree>
    <p:extLst>
      <p:ext uri="{BB962C8B-B14F-4D97-AF65-F5344CB8AC3E}">
        <p14:creationId xmlns:p14="http://schemas.microsoft.com/office/powerpoint/2010/main" val="207411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 name="Ellipsi 2">
            <a:extLst>
              <a:ext uri="{FF2B5EF4-FFF2-40B4-BE49-F238E27FC236}">
                <a16:creationId xmlns:a16="http://schemas.microsoft.com/office/drawing/2014/main" id="{3E4BB549-4ED3-40DE-A129-7FE3007982C9}"/>
              </a:ext>
            </a:extLst>
          </p:cNvPr>
          <p:cNvSpPr/>
          <p:nvPr/>
        </p:nvSpPr>
        <p:spPr>
          <a:xfrm>
            <a:off x="5450647" y="792480"/>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i 36">
            <a:extLst>
              <a:ext uri="{FF2B5EF4-FFF2-40B4-BE49-F238E27FC236}">
                <a16:creationId xmlns:a16="http://schemas.microsoft.com/office/drawing/2014/main" id="{A7B98D2E-9A6F-4EB3-A677-0B7F5B3D5C61}"/>
              </a:ext>
            </a:extLst>
          </p:cNvPr>
          <p:cNvSpPr/>
          <p:nvPr/>
        </p:nvSpPr>
        <p:spPr>
          <a:xfrm>
            <a:off x="9122842" y="1089450"/>
            <a:ext cx="1052901" cy="1052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uora nuoliyhdysviiva 10">
            <a:extLst>
              <a:ext uri="{FF2B5EF4-FFF2-40B4-BE49-F238E27FC236}">
                <a16:creationId xmlns:a16="http://schemas.microsoft.com/office/drawing/2014/main" id="{995D8159-4FA6-495B-B734-F8C21F1B2B66}"/>
              </a:ext>
            </a:extLst>
          </p:cNvPr>
          <p:cNvCxnSpPr/>
          <p:nvPr/>
        </p:nvCxnSpPr>
        <p:spPr>
          <a:xfrm>
            <a:off x="5641147" y="998220"/>
            <a:ext cx="1120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uora nuoliyhdysviiva 39">
            <a:extLst>
              <a:ext uri="{FF2B5EF4-FFF2-40B4-BE49-F238E27FC236}">
                <a16:creationId xmlns:a16="http://schemas.microsoft.com/office/drawing/2014/main" id="{0C6D33C3-557F-44B7-8CB6-804B5BCEAB53}"/>
              </a:ext>
            </a:extLst>
          </p:cNvPr>
          <p:cNvCxnSpPr>
            <a:cxnSpLocks/>
          </p:cNvCxnSpPr>
          <p:nvPr/>
        </p:nvCxnSpPr>
        <p:spPr>
          <a:xfrm flipV="1">
            <a:off x="5961187" y="1203961"/>
            <a:ext cx="883920" cy="51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Ellipsi 40">
            <a:extLst>
              <a:ext uri="{FF2B5EF4-FFF2-40B4-BE49-F238E27FC236}">
                <a16:creationId xmlns:a16="http://schemas.microsoft.com/office/drawing/2014/main" id="{2A054C3B-C477-4A2B-925B-059376F5B94C}"/>
              </a:ext>
            </a:extLst>
          </p:cNvPr>
          <p:cNvSpPr/>
          <p:nvPr/>
        </p:nvSpPr>
        <p:spPr>
          <a:xfrm>
            <a:off x="6499556" y="796291"/>
            <a:ext cx="403860" cy="403860"/>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Ellipsi 42">
            <a:extLst>
              <a:ext uri="{FF2B5EF4-FFF2-40B4-BE49-F238E27FC236}">
                <a16:creationId xmlns:a16="http://schemas.microsoft.com/office/drawing/2014/main" id="{C45D653A-5D59-4449-A42A-590E1D60FC18}"/>
              </a:ext>
            </a:extLst>
          </p:cNvPr>
          <p:cNvSpPr/>
          <p:nvPr/>
        </p:nvSpPr>
        <p:spPr>
          <a:xfrm>
            <a:off x="6610756" y="1017270"/>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kstiruutu 45">
            <a:extLst>
              <a:ext uri="{FF2B5EF4-FFF2-40B4-BE49-F238E27FC236}">
                <a16:creationId xmlns:a16="http://schemas.microsoft.com/office/drawing/2014/main" id="{4667C07B-F9F0-4AB0-A561-5964A4037E89}"/>
              </a:ext>
            </a:extLst>
          </p:cNvPr>
          <p:cNvSpPr txBox="1"/>
          <p:nvPr/>
        </p:nvSpPr>
        <p:spPr>
          <a:xfrm>
            <a:off x="5521133" y="740271"/>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48" name="Tekstiruutu 47">
            <a:extLst>
              <a:ext uri="{FF2B5EF4-FFF2-40B4-BE49-F238E27FC236}">
                <a16:creationId xmlns:a16="http://schemas.microsoft.com/office/drawing/2014/main" id="{C792F6A1-502F-46C3-9300-FE97612EB070}"/>
              </a:ext>
            </a:extLst>
          </p:cNvPr>
          <p:cNvSpPr txBox="1"/>
          <p:nvPr/>
        </p:nvSpPr>
        <p:spPr>
          <a:xfrm>
            <a:off x="5780654" y="1591239"/>
            <a:ext cx="269626" cy="276999"/>
          </a:xfrm>
          <a:prstGeom prst="rect">
            <a:avLst/>
          </a:prstGeom>
          <a:noFill/>
        </p:spPr>
        <p:txBody>
          <a:bodyPr wrap="none" rtlCol="0">
            <a:spAutoFit/>
          </a:bodyPr>
          <a:lstStyle/>
          <a:p>
            <a:r>
              <a:rPr lang="fi-FI" sz="1200" dirty="0" err="1"/>
              <a:t>s</a:t>
            </a:r>
            <a:r>
              <a:rPr lang="fi-FI" sz="1200" baseline="-25000" dirty="0" err="1"/>
              <a:t>j</a:t>
            </a:r>
            <a:endParaRPr lang="en-GB" sz="1200" baseline="-25000" dirty="0"/>
          </a:p>
        </p:txBody>
      </p:sp>
      <p:sp>
        <p:nvSpPr>
          <p:cNvPr id="49" name="Ellipsi 48">
            <a:extLst>
              <a:ext uri="{FF2B5EF4-FFF2-40B4-BE49-F238E27FC236}">
                <a16:creationId xmlns:a16="http://schemas.microsoft.com/office/drawing/2014/main" id="{2E16CA08-9406-4AEF-8FF4-FECCCF8C450A}"/>
              </a:ext>
            </a:extLst>
          </p:cNvPr>
          <p:cNvSpPr/>
          <p:nvPr/>
        </p:nvSpPr>
        <p:spPr>
          <a:xfrm>
            <a:off x="8733781" y="540140"/>
            <a:ext cx="1052901" cy="1052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i 49">
            <a:extLst>
              <a:ext uri="{FF2B5EF4-FFF2-40B4-BE49-F238E27FC236}">
                <a16:creationId xmlns:a16="http://schemas.microsoft.com/office/drawing/2014/main" id="{49412C80-1AFB-46BD-A60F-59819707FE7D}"/>
              </a:ext>
            </a:extLst>
          </p:cNvPr>
          <p:cNvSpPr/>
          <p:nvPr/>
        </p:nvSpPr>
        <p:spPr>
          <a:xfrm>
            <a:off x="5740207" y="1546860"/>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Ellipsi 53">
            <a:extLst>
              <a:ext uri="{FF2B5EF4-FFF2-40B4-BE49-F238E27FC236}">
                <a16:creationId xmlns:a16="http://schemas.microsoft.com/office/drawing/2014/main" id="{601FAF78-50B0-4933-B5F5-E60111EC5D4D}"/>
              </a:ext>
            </a:extLst>
          </p:cNvPr>
          <p:cNvSpPr/>
          <p:nvPr/>
        </p:nvSpPr>
        <p:spPr>
          <a:xfrm>
            <a:off x="9260231" y="1042724"/>
            <a:ext cx="47731" cy="47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Ellipsi 54">
            <a:extLst>
              <a:ext uri="{FF2B5EF4-FFF2-40B4-BE49-F238E27FC236}">
                <a16:creationId xmlns:a16="http://schemas.microsoft.com/office/drawing/2014/main" id="{946D4D93-1924-44A2-BE40-C4B0A3ABAAD6}"/>
              </a:ext>
            </a:extLst>
          </p:cNvPr>
          <p:cNvSpPr/>
          <p:nvPr/>
        </p:nvSpPr>
        <p:spPr>
          <a:xfrm>
            <a:off x="9620668" y="1582519"/>
            <a:ext cx="57248" cy="57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uora nuoliyhdysviiva 21">
            <a:extLst>
              <a:ext uri="{FF2B5EF4-FFF2-40B4-BE49-F238E27FC236}">
                <a16:creationId xmlns:a16="http://schemas.microsoft.com/office/drawing/2014/main" id="{B297A680-0301-41A0-880F-E6A401BEFFAC}"/>
              </a:ext>
            </a:extLst>
          </p:cNvPr>
          <p:cNvCxnSpPr>
            <a:cxnSpLocks/>
            <a:stCxn id="54" idx="1"/>
            <a:endCxn id="55" idx="6"/>
          </p:cNvCxnSpPr>
          <p:nvPr/>
        </p:nvCxnSpPr>
        <p:spPr>
          <a:xfrm>
            <a:off x="9267221" y="1049714"/>
            <a:ext cx="410695" cy="5614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kstiruutu 55">
            <a:extLst>
              <a:ext uri="{FF2B5EF4-FFF2-40B4-BE49-F238E27FC236}">
                <a16:creationId xmlns:a16="http://schemas.microsoft.com/office/drawing/2014/main" id="{5BBC475A-D595-493B-909A-3E389977D000}"/>
              </a:ext>
            </a:extLst>
          </p:cNvPr>
          <p:cNvSpPr txBox="1"/>
          <p:nvPr/>
        </p:nvSpPr>
        <p:spPr>
          <a:xfrm>
            <a:off x="9260231" y="1258262"/>
            <a:ext cx="312906" cy="276999"/>
          </a:xfrm>
          <a:prstGeom prst="rect">
            <a:avLst/>
          </a:prstGeom>
          <a:noFill/>
        </p:spPr>
        <p:txBody>
          <a:bodyPr wrap="none" rtlCol="0">
            <a:spAutoFit/>
          </a:bodyPr>
          <a:lstStyle/>
          <a:p>
            <a:r>
              <a:rPr lang="fi-FI" sz="1200" dirty="0" err="1"/>
              <a:t>d</a:t>
            </a:r>
            <a:r>
              <a:rPr lang="fi-FI" sz="1200" baseline="-25000" dirty="0" err="1"/>
              <a:t>ij</a:t>
            </a:r>
            <a:endParaRPr lang="en-GB" sz="1200" baseline="-25000" dirty="0"/>
          </a:p>
        </p:txBody>
      </p:sp>
      <p:cxnSp>
        <p:nvCxnSpPr>
          <p:cNvPr id="57" name="Suora nuoliyhdysviiva 56">
            <a:extLst>
              <a:ext uri="{FF2B5EF4-FFF2-40B4-BE49-F238E27FC236}">
                <a16:creationId xmlns:a16="http://schemas.microsoft.com/office/drawing/2014/main" id="{6F416E13-C01A-458D-8711-A7343E517599}"/>
              </a:ext>
            </a:extLst>
          </p:cNvPr>
          <p:cNvCxnSpPr>
            <a:cxnSpLocks/>
            <a:stCxn id="54" idx="6"/>
          </p:cNvCxnSpPr>
          <p:nvPr/>
        </p:nvCxnSpPr>
        <p:spPr>
          <a:xfrm flipV="1">
            <a:off x="9307962" y="624840"/>
            <a:ext cx="218990" cy="44175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uora nuoliyhdysviiva 57">
            <a:extLst>
              <a:ext uri="{FF2B5EF4-FFF2-40B4-BE49-F238E27FC236}">
                <a16:creationId xmlns:a16="http://schemas.microsoft.com/office/drawing/2014/main" id="{2AFBCDB4-FC8C-4A5F-83D3-43D117044D3C}"/>
              </a:ext>
            </a:extLst>
          </p:cNvPr>
          <p:cNvCxnSpPr>
            <a:cxnSpLocks/>
          </p:cNvCxnSpPr>
          <p:nvPr/>
        </p:nvCxnSpPr>
        <p:spPr>
          <a:xfrm flipV="1">
            <a:off x="9379815" y="1608132"/>
            <a:ext cx="241582" cy="477978"/>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kstiruutu 59">
            <a:extLst>
              <a:ext uri="{FF2B5EF4-FFF2-40B4-BE49-F238E27FC236}">
                <a16:creationId xmlns:a16="http://schemas.microsoft.com/office/drawing/2014/main" id="{E58788DB-1542-4838-9C4B-4E1CD0E702BC}"/>
              </a:ext>
            </a:extLst>
          </p:cNvPr>
          <p:cNvSpPr txBox="1"/>
          <p:nvPr/>
        </p:nvSpPr>
        <p:spPr>
          <a:xfrm>
            <a:off x="9464215" y="1698808"/>
            <a:ext cx="261610" cy="276999"/>
          </a:xfrm>
          <a:prstGeom prst="rect">
            <a:avLst/>
          </a:prstGeom>
          <a:noFill/>
        </p:spPr>
        <p:txBody>
          <a:bodyPr wrap="none" rtlCol="0">
            <a:spAutoFit/>
          </a:bodyPr>
          <a:lstStyle/>
          <a:p>
            <a:r>
              <a:rPr lang="fi-FI" sz="1200" dirty="0" err="1"/>
              <a:t>r</a:t>
            </a:r>
            <a:r>
              <a:rPr lang="fi-FI" sz="1200" baseline="-25000" dirty="0" err="1"/>
              <a:t>j</a:t>
            </a:r>
            <a:endParaRPr lang="en-GB" sz="1200" baseline="-25000" dirty="0"/>
          </a:p>
        </p:txBody>
      </p:sp>
      <p:sp>
        <p:nvSpPr>
          <p:cNvPr id="61" name="Tekstiruutu 60">
            <a:extLst>
              <a:ext uri="{FF2B5EF4-FFF2-40B4-BE49-F238E27FC236}">
                <a16:creationId xmlns:a16="http://schemas.microsoft.com/office/drawing/2014/main" id="{CC203DCE-F05D-424B-8DB8-3D866A41A739}"/>
              </a:ext>
            </a:extLst>
          </p:cNvPr>
          <p:cNvSpPr txBox="1"/>
          <p:nvPr/>
        </p:nvSpPr>
        <p:spPr>
          <a:xfrm>
            <a:off x="9193910" y="653980"/>
            <a:ext cx="261610" cy="276999"/>
          </a:xfrm>
          <a:prstGeom prst="rect">
            <a:avLst/>
          </a:prstGeom>
          <a:noFill/>
        </p:spPr>
        <p:txBody>
          <a:bodyPr wrap="none" rtlCol="0">
            <a:spAutoFit/>
          </a:bodyPr>
          <a:lstStyle/>
          <a:p>
            <a:r>
              <a:rPr lang="fi-FI" sz="1200" dirty="0" err="1"/>
              <a:t>r</a:t>
            </a:r>
            <a:r>
              <a:rPr lang="fi-FI" sz="1200" baseline="-25000" dirty="0" err="1"/>
              <a:t>i</a:t>
            </a:r>
            <a:endParaRPr lang="en-GB" sz="1200" baseline="-25000" dirty="0"/>
          </a:p>
        </p:txBody>
      </p:sp>
      <p:sp>
        <p:nvSpPr>
          <p:cNvPr id="31" name="Tekstiruutu 30">
            <a:extLst>
              <a:ext uri="{FF2B5EF4-FFF2-40B4-BE49-F238E27FC236}">
                <a16:creationId xmlns:a16="http://schemas.microsoft.com/office/drawing/2014/main" id="{B1742F86-E910-429D-8DAA-9E6B60879E86}"/>
              </a:ext>
            </a:extLst>
          </p:cNvPr>
          <p:cNvSpPr txBox="1"/>
          <p:nvPr/>
        </p:nvSpPr>
        <p:spPr>
          <a:xfrm>
            <a:off x="10144989" y="1809111"/>
            <a:ext cx="1630575" cy="276999"/>
          </a:xfrm>
          <a:prstGeom prst="rect">
            <a:avLst/>
          </a:prstGeom>
          <a:noFill/>
        </p:spPr>
        <p:txBody>
          <a:bodyPr wrap="none" rtlCol="0">
            <a:spAutoFit/>
          </a:bodyPr>
          <a:lstStyle/>
          <a:p>
            <a:r>
              <a:rPr lang="fi-FI" sz="1200" dirty="0" err="1"/>
              <a:t>Collision</a:t>
            </a:r>
            <a:r>
              <a:rPr lang="fi-FI" sz="1200" dirty="0"/>
              <a:t> </a:t>
            </a:r>
            <a:r>
              <a:rPr lang="fi-FI" sz="1200" dirty="0" err="1"/>
              <a:t>C</a:t>
            </a:r>
            <a:r>
              <a:rPr lang="fi-FI" sz="1200" baseline="-25000" dirty="0" err="1"/>
              <a:t>ij</a:t>
            </a:r>
            <a:r>
              <a:rPr lang="fi-FI" sz="1200" dirty="0"/>
              <a:t> </a:t>
            </a:r>
            <a:r>
              <a:rPr lang="fi-FI" sz="1200" dirty="0" err="1"/>
              <a:t>if</a:t>
            </a:r>
            <a:r>
              <a:rPr lang="fi-FI" sz="1200" dirty="0"/>
              <a:t> </a:t>
            </a:r>
            <a:r>
              <a:rPr lang="fi-FI" sz="1200" dirty="0" err="1"/>
              <a:t>d</a:t>
            </a:r>
            <a:r>
              <a:rPr lang="fi-FI" sz="1200" baseline="-25000" dirty="0" err="1"/>
              <a:t>ij</a:t>
            </a:r>
            <a:r>
              <a:rPr lang="fi-FI" sz="1200" dirty="0"/>
              <a:t> &lt; </a:t>
            </a:r>
            <a:r>
              <a:rPr lang="fi-FI" sz="1200" dirty="0" err="1"/>
              <a:t>r</a:t>
            </a:r>
            <a:r>
              <a:rPr lang="fi-FI" sz="1200" baseline="-25000" dirty="0" err="1"/>
              <a:t>i</a:t>
            </a:r>
            <a:r>
              <a:rPr lang="fi-FI" sz="1200" dirty="0"/>
              <a:t> + </a:t>
            </a:r>
            <a:r>
              <a:rPr lang="fi-FI" sz="1200" dirty="0" err="1"/>
              <a:t>r</a:t>
            </a:r>
            <a:r>
              <a:rPr lang="fi-FI" sz="1200" baseline="-25000" dirty="0" err="1"/>
              <a:t>j</a:t>
            </a:r>
            <a:endParaRPr lang="en-GB" sz="1200" baseline="-25000" dirty="0"/>
          </a:p>
        </p:txBody>
      </p:sp>
      <p:pic>
        <p:nvPicPr>
          <p:cNvPr id="32" name="Kuva 31">
            <a:extLst>
              <a:ext uri="{FF2B5EF4-FFF2-40B4-BE49-F238E27FC236}">
                <a16:creationId xmlns:a16="http://schemas.microsoft.com/office/drawing/2014/main" id="{1BF05C65-7B6E-43F7-BFC5-6FBA569AAABB}"/>
              </a:ext>
            </a:extLst>
          </p:cNvPr>
          <p:cNvPicPr>
            <a:picLocks noChangeAspect="1"/>
          </p:cNvPicPr>
          <p:nvPr/>
        </p:nvPicPr>
        <p:blipFill>
          <a:blip r:embed="rId2"/>
          <a:stretch>
            <a:fillRect/>
          </a:stretch>
        </p:blipFill>
        <p:spPr>
          <a:xfrm>
            <a:off x="5749371" y="2185311"/>
            <a:ext cx="1722769" cy="634377"/>
          </a:xfrm>
          <a:prstGeom prst="rect">
            <a:avLst/>
          </a:prstGeom>
        </p:spPr>
      </p:pic>
      <p:pic>
        <p:nvPicPr>
          <p:cNvPr id="59" name="Kuva 58">
            <a:extLst>
              <a:ext uri="{FF2B5EF4-FFF2-40B4-BE49-F238E27FC236}">
                <a16:creationId xmlns:a16="http://schemas.microsoft.com/office/drawing/2014/main" id="{13395351-B3B2-4A64-8E06-671CADAEA3BD}"/>
              </a:ext>
            </a:extLst>
          </p:cNvPr>
          <p:cNvPicPr>
            <a:picLocks noChangeAspect="1"/>
          </p:cNvPicPr>
          <p:nvPr/>
        </p:nvPicPr>
        <p:blipFill>
          <a:blip r:embed="rId3"/>
          <a:stretch>
            <a:fillRect/>
          </a:stretch>
        </p:blipFill>
        <p:spPr>
          <a:xfrm>
            <a:off x="8695072" y="2248118"/>
            <a:ext cx="3019831" cy="487996"/>
          </a:xfrm>
          <a:prstGeom prst="rect">
            <a:avLst/>
          </a:prstGeom>
        </p:spPr>
      </p:pic>
      <p:sp>
        <p:nvSpPr>
          <p:cNvPr id="62" name="Tekstiruutu 61">
            <a:extLst>
              <a:ext uri="{FF2B5EF4-FFF2-40B4-BE49-F238E27FC236}">
                <a16:creationId xmlns:a16="http://schemas.microsoft.com/office/drawing/2014/main" id="{D0465E99-6FD8-420E-BC52-BABDAB27F09E}"/>
              </a:ext>
            </a:extLst>
          </p:cNvPr>
          <p:cNvSpPr txBox="1"/>
          <p:nvPr/>
        </p:nvSpPr>
        <p:spPr>
          <a:xfrm>
            <a:off x="5339499" y="3899813"/>
            <a:ext cx="1278876" cy="276999"/>
          </a:xfrm>
          <a:prstGeom prst="rect">
            <a:avLst/>
          </a:prstGeom>
          <a:noFill/>
        </p:spPr>
        <p:txBody>
          <a:bodyPr wrap="none" rtlCol="0">
            <a:spAutoFit/>
          </a:bodyPr>
          <a:lstStyle/>
          <a:p>
            <a:r>
              <a:rPr lang="fi-FI" sz="1200" dirty="0" err="1"/>
              <a:t>Random</a:t>
            </a:r>
            <a:r>
              <a:rPr lang="fi-FI" sz="1200" dirty="0"/>
              <a:t> </a:t>
            </a:r>
            <a:r>
              <a:rPr lang="fi-FI" sz="1200" dirty="0" err="1"/>
              <a:t>variable</a:t>
            </a:r>
            <a:endParaRPr lang="en-GB" sz="1200" dirty="0"/>
          </a:p>
        </p:txBody>
      </p:sp>
      <p:sp>
        <p:nvSpPr>
          <p:cNvPr id="67" name="Tekstiruutu 66">
            <a:extLst>
              <a:ext uri="{FF2B5EF4-FFF2-40B4-BE49-F238E27FC236}">
                <a16:creationId xmlns:a16="http://schemas.microsoft.com/office/drawing/2014/main" id="{3151568C-147A-48CC-A787-A933C03ED021}"/>
              </a:ext>
            </a:extLst>
          </p:cNvPr>
          <p:cNvSpPr txBox="1"/>
          <p:nvPr/>
        </p:nvSpPr>
        <p:spPr>
          <a:xfrm>
            <a:off x="7378454" y="3960751"/>
            <a:ext cx="1744388" cy="230832"/>
          </a:xfrm>
          <a:prstGeom prst="rect">
            <a:avLst/>
          </a:prstGeom>
          <a:noFill/>
        </p:spPr>
        <p:txBody>
          <a:bodyPr wrap="none" rtlCol="0">
            <a:spAutoFit/>
          </a:bodyPr>
          <a:lstStyle/>
          <a:p>
            <a:r>
              <a:rPr lang="fi-FI" sz="900" dirty="0"/>
              <a:t>t: </a:t>
            </a:r>
            <a:r>
              <a:rPr lang="fi-FI" sz="900" dirty="0" err="1"/>
              <a:t>uniform</a:t>
            </a:r>
            <a:r>
              <a:rPr lang="fi-FI" sz="900" dirty="0"/>
              <a:t> </a:t>
            </a:r>
            <a:r>
              <a:rPr lang="fi-FI" sz="900" dirty="0" err="1"/>
              <a:t>distribution</a:t>
            </a:r>
            <a:r>
              <a:rPr lang="fi-FI" sz="900" dirty="0"/>
              <a:t> on [0, </a:t>
            </a:r>
            <a:r>
              <a:rPr lang="fi-FI" sz="900" dirty="0" err="1"/>
              <a:t>t</a:t>
            </a:r>
            <a:r>
              <a:rPr lang="fi-FI" sz="900" baseline="-25000" dirty="0" err="1"/>
              <a:t>end</a:t>
            </a:r>
            <a:r>
              <a:rPr lang="fi-FI" sz="900" dirty="0"/>
              <a:t>]</a:t>
            </a:r>
            <a:endParaRPr lang="en-GB" sz="900" dirty="0"/>
          </a:p>
        </p:txBody>
      </p:sp>
      <p:pic>
        <p:nvPicPr>
          <p:cNvPr id="65" name="Kuva 64">
            <a:extLst>
              <a:ext uri="{FF2B5EF4-FFF2-40B4-BE49-F238E27FC236}">
                <a16:creationId xmlns:a16="http://schemas.microsoft.com/office/drawing/2014/main" id="{5BAF41AC-F212-46C8-B8E6-48A950FA79B8}"/>
              </a:ext>
            </a:extLst>
          </p:cNvPr>
          <p:cNvPicPr>
            <a:picLocks noChangeAspect="1"/>
          </p:cNvPicPr>
          <p:nvPr/>
        </p:nvPicPr>
        <p:blipFill>
          <a:blip r:embed="rId4"/>
          <a:stretch>
            <a:fillRect/>
          </a:stretch>
        </p:blipFill>
        <p:spPr>
          <a:xfrm>
            <a:off x="6618375" y="3054279"/>
            <a:ext cx="812062" cy="2115781"/>
          </a:xfrm>
          <a:prstGeom prst="rect">
            <a:avLst/>
          </a:prstGeom>
        </p:spPr>
      </p:pic>
      <p:pic>
        <p:nvPicPr>
          <p:cNvPr id="66" name="Kuva 65">
            <a:extLst>
              <a:ext uri="{FF2B5EF4-FFF2-40B4-BE49-F238E27FC236}">
                <a16:creationId xmlns:a16="http://schemas.microsoft.com/office/drawing/2014/main" id="{F78A68B4-A4AF-45F7-AA2B-D837B9569B37}"/>
              </a:ext>
            </a:extLst>
          </p:cNvPr>
          <p:cNvPicPr>
            <a:picLocks noChangeAspect="1"/>
          </p:cNvPicPr>
          <p:nvPr/>
        </p:nvPicPr>
        <p:blipFill>
          <a:blip r:embed="rId5"/>
          <a:stretch>
            <a:fillRect/>
          </a:stretch>
        </p:blipFill>
        <p:spPr>
          <a:xfrm>
            <a:off x="9392482" y="4581352"/>
            <a:ext cx="1744388" cy="776047"/>
          </a:xfrm>
          <a:prstGeom prst="rect">
            <a:avLst/>
          </a:prstGeom>
        </p:spPr>
      </p:pic>
      <p:sp>
        <p:nvSpPr>
          <p:cNvPr id="72" name="Tekstiruutu 71">
            <a:extLst>
              <a:ext uri="{FF2B5EF4-FFF2-40B4-BE49-F238E27FC236}">
                <a16:creationId xmlns:a16="http://schemas.microsoft.com/office/drawing/2014/main" id="{EAC8B19B-4108-48E0-B651-2D90DA05AB86}"/>
              </a:ext>
            </a:extLst>
          </p:cNvPr>
          <p:cNvSpPr txBox="1"/>
          <p:nvPr/>
        </p:nvSpPr>
        <p:spPr>
          <a:xfrm>
            <a:off x="8449050" y="4830877"/>
            <a:ext cx="797013" cy="276999"/>
          </a:xfrm>
          <a:prstGeom prst="rect">
            <a:avLst/>
          </a:prstGeom>
          <a:noFill/>
        </p:spPr>
        <p:txBody>
          <a:bodyPr wrap="none" rtlCol="0">
            <a:spAutoFit/>
          </a:bodyPr>
          <a:lstStyle/>
          <a:p>
            <a:r>
              <a:rPr lang="fi-FI" sz="1200" dirty="0" err="1"/>
              <a:t>Sampling</a:t>
            </a:r>
            <a:r>
              <a:rPr lang="fi-FI" sz="1200" dirty="0"/>
              <a:t>:</a:t>
            </a:r>
            <a:endParaRPr lang="en-GB" sz="1200" dirty="0"/>
          </a:p>
        </p:txBody>
      </p:sp>
      <p:sp>
        <p:nvSpPr>
          <p:cNvPr id="69" name="Tekstiruutu 68">
            <a:extLst>
              <a:ext uri="{FF2B5EF4-FFF2-40B4-BE49-F238E27FC236}">
                <a16:creationId xmlns:a16="http://schemas.microsoft.com/office/drawing/2014/main" id="{A7F58191-0828-4CB1-AFFB-EEBA19D8DFF6}"/>
              </a:ext>
            </a:extLst>
          </p:cNvPr>
          <p:cNvSpPr txBox="1"/>
          <p:nvPr/>
        </p:nvSpPr>
        <p:spPr>
          <a:xfrm>
            <a:off x="5339499" y="5963180"/>
            <a:ext cx="6205575" cy="646331"/>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a:t>
            </a:r>
            <a:r>
              <a:rPr lang="fi-FI" dirty="0">
                <a:solidFill>
                  <a:srgbClr val="FF0000"/>
                </a:solidFill>
              </a:rPr>
              <a:t>: More </a:t>
            </a:r>
            <a:r>
              <a:rPr lang="fi-FI" dirty="0" err="1">
                <a:solidFill>
                  <a:srgbClr val="FF0000"/>
                </a:solidFill>
              </a:rPr>
              <a:t>efficient</a:t>
            </a:r>
            <a:r>
              <a:rPr lang="fi-FI" dirty="0">
                <a:solidFill>
                  <a:srgbClr val="FF0000"/>
                </a:solidFill>
              </a:rPr>
              <a:t> </a:t>
            </a:r>
            <a:r>
              <a:rPr lang="fi-FI" dirty="0" err="1">
                <a:solidFill>
                  <a:srgbClr val="FF0000"/>
                </a:solidFill>
              </a:rPr>
              <a:t>sampling</a:t>
            </a:r>
            <a:r>
              <a:rPr lang="fi-FI" dirty="0">
                <a:solidFill>
                  <a:srgbClr val="FF0000"/>
                </a:solidFill>
              </a:rPr>
              <a:t> </a:t>
            </a:r>
            <a:r>
              <a:rPr lang="fi-FI" dirty="0" err="1">
                <a:solidFill>
                  <a:srgbClr val="FF0000"/>
                </a:solidFill>
              </a:rPr>
              <a:t>with</a:t>
            </a:r>
            <a:r>
              <a:rPr lang="fi-FI" dirty="0">
                <a:solidFill>
                  <a:srgbClr val="FF0000"/>
                </a:solidFill>
              </a:rPr>
              <a:t> MCMC / Metropolis-Hastings?</a:t>
            </a:r>
            <a:endParaRPr lang="en-GB" dirty="0">
              <a:solidFill>
                <a:srgbClr val="FF0000"/>
              </a:solidFill>
            </a:endParaRPr>
          </a:p>
        </p:txBody>
      </p:sp>
    </p:spTree>
    <p:extLst>
      <p:ext uri="{BB962C8B-B14F-4D97-AF65-F5344CB8AC3E}">
        <p14:creationId xmlns:p14="http://schemas.microsoft.com/office/powerpoint/2010/main" val="287756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3" name="Ellipsi 32">
            <a:extLst>
              <a:ext uri="{FF2B5EF4-FFF2-40B4-BE49-F238E27FC236}">
                <a16:creationId xmlns:a16="http://schemas.microsoft.com/office/drawing/2014/main" id="{6319EA84-0984-43AE-B418-0515A2586CE2}"/>
              </a:ext>
            </a:extLst>
          </p:cNvPr>
          <p:cNvSpPr/>
          <p:nvPr/>
        </p:nvSpPr>
        <p:spPr>
          <a:xfrm>
            <a:off x="5465931" y="1411324"/>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uora nuoliyhdysviiva 33">
            <a:extLst>
              <a:ext uri="{FF2B5EF4-FFF2-40B4-BE49-F238E27FC236}">
                <a16:creationId xmlns:a16="http://schemas.microsoft.com/office/drawing/2014/main" id="{3937759C-3646-49FC-87B9-74FE1A785B85}"/>
              </a:ext>
            </a:extLst>
          </p:cNvPr>
          <p:cNvCxnSpPr>
            <a:cxnSpLocks/>
          </p:cNvCxnSpPr>
          <p:nvPr/>
        </p:nvCxnSpPr>
        <p:spPr>
          <a:xfrm flipV="1">
            <a:off x="6271754" y="1035170"/>
            <a:ext cx="0" cy="118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uora nuoliyhdysviiva 34">
            <a:extLst>
              <a:ext uri="{FF2B5EF4-FFF2-40B4-BE49-F238E27FC236}">
                <a16:creationId xmlns:a16="http://schemas.microsoft.com/office/drawing/2014/main" id="{244A6AAF-2AE7-4B04-A60B-03E9716BD46F}"/>
              </a:ext>
            </a:extLst>
          </p:cNvPr>
          <p:cNvCxnSpPr/>
          <p:nvPr/>
        </p:nvCxnSpPr>
        <p:spPr>
          <a:xfrm>
            <a:off x="6278428" y="2223821"/>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uora nuoliyhdysviiva 35">
            <a:extLst>
              <a:ext uri="{FF2B5EF4-FFF2-40B4-BE49-F238E27FC236}">
                <a16:creationId xmlns:a16="http://schemas.microsoft.com/office/drawing/2014/main" id="{2686DB9B-403D-4AE3-8142-F074BE416A35}"/>
              </a:ext>
            </a:extLst>
          </p:cNvPr>
          <p:cNvCxnSpPr>
            <a:cxnSpLocks/>
          </p:cNvCxnSpPr>
          <p:nvPr/>
        </p:nvCxnSpPr>
        <p:spPr>
          <a:xfrm flipH="1">
            <a:off x="5402320" y="2223821"/>
            <a:ext cx="869435" cy="70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691CB3ED-3D2D-4D45-BABC-F78E53F0B4AC}"/>
              </a:ext>
            </a:extLst>
          </p:cNvPr>
          <p:cNvSpPr txBox="1"/>
          <p:nvPr/>
        </p:nvSpPr>
        <p:spPr>
          <a:xfrm>
            <a:off x="7383344" y="2250539"/>
            <a:ext cx="240772" cy="246221"/>
          </a:xfrm>
          <a:prstGeom prst="rect">
            <a:avLst/>
          </a:prstGeom>
          <a:noFill/>
        </p:spPr>
        <p:txBody>
          <a:bodyPr wrap="none" rtlCol="0">
            <a:spAutoFit/>
          </a:bodyPr>
          <a:lstStyle/>
          <a:p>
            <a:r>
              <a:rPr lang="fi-FI" sz="1000" dirty="0"/>
              <a:t>x</a:t>
            </a:r>
            <a:endParaRPr lang="en-GB" sz="1000" dirty="0"/>
          </a:p>
        </p:txBody>
      </p:sp>
      <p:sp>
        <p:nvSpPr>
          <p:cNvPr id="39" name="Tekstiruutu 38">
            <a:extLst>
              <a:ext uri="{FF2B5EF4-FFF2-40B4-BE49-F238E27FC236}">
                <a16:creationId xmlns:a16="http://schemas.microsoft.com/office/drawing/2014/main" id="{7F11612B-6EB3-437B-B533-FD97EAE92FC4}"/>
              </a:ext>
            </a:extLst>
          </p:cNvPr>
          <p:cNvSpPr txBox="1"/>
          <p:nvPr/>
        </p:nvSpPr>
        <p:spPr>
          <a:xfrm>
            <a:off x="5787364" y="2542760"/>
            <a:ext cx="235962" cy="246221"/>
          </a:xfrm>
          <a:prstGeom prst="rect">
            <a:avLst/>
          </a:prstGeom>
          <a:noFill/>
        </p:spPr>
        <p:txBody>
          <a:bodyPr wrap="none" rtlCol="0">
            <a:spAutoFit/>
          </a:bodyPr>
          <a:lstStyle/>
          <a:p>
            <a:r>
              <a:rPr lang="fi-FI" sz="1000" dirty="0"/>
              <a:t>z</a:t>
            </a:r>
            <a:endParaRPr lang="en-GB" sz="1000" dirty="0"/>
          </a:p>
        </p:txBody>
      </p:sp>
      <p:sp>
        <p:nvSpPr>
          <p:cNvPr id="42" name="Tekstiruutu 41">
            <a:extLst>
              <a:ext uri="{FF2B5EF4-FFF2-40B4-BE49-F238E27FC236}">
                <a16:creationId xmlns:a16="http://schemas.microsoft.com/office/drawing/2014/main" id="{0AB8EF4E-FF46-47CF-B6F8-7B0288CF2574}"/>
              </a:ext>
            </a:extLst>
          </p:cNvPr>
          <p:cNvSpPr txBox="1"/>
          <p:nvPr/>
        </p:nvSpPr>
        <p:spPr>
          <a:xfrm>
            <a:off x="6017320" y="1134499"/>
            <a:ext cx="242374" cy="246221"/>
          </a:xfrm>
          <a:prstGeom prst="rect">
            <a:avLst/>
          </a:prstGeom>
          <a:noFill/>
        </p:spPr>
        <p:txBody>
          <a:bodyPr wrap="none" rtlCol="0">
            <a:spAutoFit/>
          </a:bodyPr>
          <a:lstStyle/>
          <a:p>
            <a:r>
              <a:rPr lang="fi-FI" sz="1000" dirty="0"/>
              <a:t>y</a:t>
            </a:r>
            <a:endParaRPr lang="en-GB" sz="1000" dirty="0"/>
          </a:p>
        </p:txBody>
      </p:sp>
      <p:sp>
        <p:nvSpPr>
          <p:cNvPr id="44" name="Ellipsi 43">
            <a:extLst>
              <a:ext uri="{FF2B5EF4-FFF2-40B4-BE49-F238E27FC236}">
                <a16:creationId xmlns:a16="http://schemas.microsoft.com/office/drawing/2014/main" id="{6776935A-98C5-4346-9A69-9B16A0FE903F}"/>
              </a:ext>
            </a:extLst>
          </p:cNvPr>
          <p:cNvSpPr/>
          <p:nvPr/>
        </p:nvSpPr>
        <p:spPr>
          <a:xfrm>
            <a:off x="6224046" y="2170481"/>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uora yhdysviiva 46">
            <a:extLst>
              <a:ext uri="{FF2B5EF4-FFF2-40B4-BE49-F238E27FC236}">
                <a16:creationId xmlns:a16="http://schemas.microsoft.com/office/drawing/2014/main" id="{2C74A58F-CEAF-43DC-9990-D480FBC636F7}"/>
              </a:ext>
            </a:extLst>
          </p:cNvPr>
          <p:cNvCxnSpPr>
            <a:cxnSpLocks/>
            <a:stCxn id="44" idx="5"/>
          </p:cNvCxnSpPr>
          <p:nvPr/>
        </p:nvCxnSpPr>
        <p:spPr>
          <a:xfrm>
            <a:off x="6311592" y="2258027"/>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kstiruutu 50">
            <a:extLst>
              <a:ext uri="{FF2B5EF4-FFF2-40B4-BE49-F238E27FC236}">
                <a16:creationId xmlns:a16="http://schemas.microsoft.com/office/drawing/2014/main" id="{50EC836D-C76B-4F76-A786-026CF07AE894}"/>
              </a:ext>
            </a:extLst>
          </p:cNvPr>
          <p:cNvSpPr txBox="1"/>
          <p:nvPr/>
        </p:nvSpPr>
        <p:spPr>
          <a:xfrm>
            <a:off x="6488970" y="2155326"/>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p:cxnSp>
        <p:nvCxnSpPr>
          <p:cNvPr id="52" name="Suora nuoliyhdysviiva 51">
            <a:extLst>
              <a:ext uri="{FF2B5EF4-FFF2-40B4-BE49-F238E27FC236}">
                <a16:creationId xmlns:a16="http://schemas.microsoft.com/office/drawing/2014/main" id="{46BA12EE-5DFF-4808-8D51-06EFF9E66907}"/>
              </a:ext>
            </a:extLst>
          </p:cNvPr>
          <p:cNvCxnSpPr>
            <a:cxnSpLocks/>
            <a:stCxn id="44" idx="0"/>
          </p:cNvCxnSpPr>
          <p:nvPr/>
        </p:nvCxnSpPr>
        <p:spPr>
          <a:xfrm flipH="1" flipV="1">
            <a:off x="6224046" y="1796099"/>
            <a:ext cx="51284" cy="3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1D69762D-7894-44B2-804A-8BDAE3486D77}"/>
              </a:ext>
            </a:extLst>
          </p:cNvPr>
          <p:cNvSpPr txBox="1"/>
          <p:nvPr/>
        </p:nvSpPr>
        <p:spPr>
          <a:xfrm>
            <a:off x="6056573" y="2031982"/>
            <a:ext cx="245580" cy="276999"/>
          </a:xfrm>
          <a:prstGeom prst="rect">
            <a:avLst/>
          </a:prstGeom>
          <a:noFill/>
        </p:spPr>
        <p:txBody>
          <a:bodyPr wrap="none" rtlCol="0">
            <a:spAutoFit/>
          </a:bodyPr>
          <a:lstStyle/>
          <a:p>
            <a:r>
              <a:rPr lang="fi-FI" sz="1200" dirty="0"/>
              <a:t>s</a:t>
            </a:r>
            <a:endParaRPr lang="en-GB" sz="1200" baseline="-25000" dirty="0"/>
          </a:p>
        </p:txBody>
      </p:sp>
      <p:sp>
        <p:nvSpPr>
          <p:cNvPr id="6" name="Tekstiruutu 5">
            <a:extLst>
              <a:ext uri="{FF2B5EF4-FFF2-40B4-BE49-F238E27FC236}">
                <a16:creationId xmlns:a16="http://schemas.microsoft.com/office/drawing/2014/main" id="{2318E352-CB5B-454E-A04B-C21F51C231A5}"/>
              </a:ext>
            </a:extLst>
          </p:cNvPr>
          <p:cNvSpPr txBox="1"/>
          <p:nvPr/>
        </p:nvSpPr>
        <p:spPr>
          <a:xfrm>
            <a:off x="5331125" y="321177"/>
            <a:ext cx="3767698" cy="369332"/>
          </a:xfrm>
          <a:prstGeom prst="rect">
            <a:avLst/>
          </a:prstGeom>
          <a:noFill/>
        </p:spPr>
        <p:txBody>
          <a:bodyPr wrap="none" rtlCol="0">
            <a:spAutoFit/>
          </a:bodyPr>
          <a:lstStyle/>
          <a:p>
            <a:r>
              <a:rPr lang="fi-FI" dirty="0" err="1"/>
              <a:t>Collision</a:t>
            </a:r>
            <a:r>
              <a:rPr lang="fi-FI" dirty="0"/>
              <a:t> </a:t>
            </a:r>
            <a:r>
              <a:rPr lang="fi-FI" dirty="0" err="1"/>
              <a:t>with</a:t>
            </a:r>
            <a:r>
              <a:rPr lang="fi-FI" dirty="0"/>
              <a:t> </a:t>
            </a:r>
            <a:r>
              <a:rPr lang="fi-FI" dirty="0" err="1"/>
              <a:t>the</a:t>
            </a:r>
            <a:r>
              <a:rPr lang="fi-FI" dirty="0"/>
              <a:t> </a:t>
            </a:r>
            <a:r>
              <a:rPr lang="fi-FI" dirty="0" err="1"/>
              <a:t>observer</a:t>
            </a:r>
            <a:r>
              <a:rPr lang="fi-FI" dirty="0"/>
              <a:t> (</a:t>
            </a:r>
            <a:r>
              <a:rPr lang="fi-FI" dirty="0" err="1"/>
              <a:t>body</a:t>
            </a:r>
            <a:r>
              <a:rPr lang="fi-FI" dirty="0"/>
              <a:t> ”0”) </a:t>
            </a:r>
            <a:endParaRPr lang="en-GB" dirty="0"/>
          </a:p>
        </p:txBody>
      </p:sp>
      <p:sp>
        <p:nvSpPr>
          <p:cNvPr id="7" name="Tekstiruutu 6">
            <a:extLst>
              <a:ext uri="{FF2B5EF4-FFF2-40B4-BE49-F238E27FC236}">
                <a16:creationId xmlns:a16="http://schemas.microsoft.com/office/drawing/2014/main" id="{BDEF713A-FCA1-4F3C-8414-461F6D56F8A0}"/>
              </a:ext>
            </a:extLst>
          </p:cNvPr>
          <p:cNvSpPr txBox="1"/>
          <p:nvPr/>
        </p:nvSpPr>
        <p:spPr>
          <a:xfrm>
            <a:off x="7383344" y="1396125"/>
            <a:ext cx="3260380" cy="276999"/>
          </a:xfrm>
          <a:prstGeom prst="rect">
            <a:avLst/>
          </a:prstGeom>
          <a:noFill/>
        </p:spPr>
        <p:txBody>
          <a:bodyPr wrap="none" rtlCol="0">
            <a:spAutoFit/>
          </a:bodyPr>
          <a:lstStyle/>
          <a:p>
            <a:r>
              <a:rPr lang="fi-FI" sz="1200" dirty="0"/>
              <a:t>S=[0,0,0,0,0,0]</a:t>
            </a:r>
            <a:r>
              <a:rPr lang="fi-FI" sz="1200" baseline="30000" dirty="0"/>
              <a:t>T  </a:t>
            </a:r>
            <a:r>
              <a:rPr lang="fi-FI" sz="1200" dirty="0"/>
              <a:t>, </a:t>
            </a:r>
            <a:r>
              <a:rPr lang="fi-FI" sz="1200" dirty="0" err="1"/>
              <a:t>deterministic</a:t>
            </a:r>
            <a:r>
              <a:rPr lang="fi-FI" sz="1200" dirty="0"/>
              <a:t>, r = r[</a:t>
            </a:r>
            <a:r>
              <a:rPr lang="fi-FI" sz="1200" dirty="0" err="1"/>
              <a:t>class</a:t>
            </a:r>
            <a:r>
              <a:rPr lang="fi-FI" sz="1200" dirty="0"/>
              <a:t> person]</a:t>
            </a:r>
            <a:endParaRPr lang="en-GB" sz="1200" dirty="0"/>
          </a:p>
        </p:txBody>
      </p:sp>
    </p:spTree>
    <p:extLst>
      <p:ext uri="{BB962C8B-B14F-4D97-AF65-F5344CB8AC3E}">
        <p14:creationId xmlns:p14="http://schemas.microsoft.com/office/powerpoint/2010/main" val="1485692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5757</TotalTime>
  <Words>2252</Words>
  <Application>Microsoft Office PowerPoint</Application>
  <PresentationFormat>Laajakuva</PresentationFormat>
  <Paragraphs>526</Paragraphs>
  <Slides>64</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64</vt:i4>
      </vt:variant>
    </vt:vector>
  </HeadingPairs>
  <TitlesOfParts>
    <vt:vector size="69"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740</cp:revision>
  <dcterms:created xsi:type="dcterms:W3CDTF">2017-12-07T08:30:07Z</dcterms:created>
  <dcterms:modified xsi:type="dcterms:W3CDTF">2018-02-06T08:41:29Z</dcterms:modified>
</cp:coreProperties>
</file>